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68" r:id="rId7"/>
    <p:sldId id="269" r:id="rId8"/>
    <p:sldId id="271" r:id="rId9"/>
    <p:sldId id="273" r:id="rId10"/>
    <p:sldId id="270" r:id="rId11"/>
    <p:sldId id="261" r:id="rId12"/>
    <p:sldId id="276" r:id="rId13"/>
    <p:sldId id="277" r:id="rId14"/>
    <p:sldId id="278" r:id="rId15"/>
    <p:sldId id="272" r:id="rId16"/>
    <p:sldId id="267" r:id="rId17"/>
    <p:sldId id="274" r:id="rId18"/>
    <p:sldId id="275" r:id="rId19"/>
    <p:sldId id="266" r:id="rId20"/>
  </p:sldIdLst>
  <p:sldSz cx="13004800" cy="9753600"/>
  <p:notesSz cx="6858000" cy="9144000"/>
  <p:defaultTextStyle>
    <a:lvl1pPr algn="ctr" defTabSz="584200">
      <a:defRPr sz="3400">
        <a:latin typeface="+mn-lt"/>
        <a:ea typeface="+mn-ea"/>
        <a:cs typeface="+mn-cs"/>
        <a:sym typeface="Helvetica"/>
      </a:defRPr>
    </a:lvl1pPr>
    <a:lvl2pPr algn="ctr" defTabSz="584200">
      <a:defRPr sz="3400">
        <a:latin typeface="+mn-lt"/>
        <a:ea typeface="+mn-ea"/>
        <a:cs typeface="+mn-cs"/>
        <a:sym typeface="Helvetica"/>
      </a:defRPr>
    </a:lvl2pPr>
    <a:lvl3pPr algn="ctr" defTabSz="584200">
      <a:defRPr sz="3400">
        <a:latin typeface="+mn-lt"/>
        <a:ea typeface="+mn-ea"/>
        <a:cs typeface="+mn-cs"/>
        <a:sym typeface="Helvetica"/>
      </a:defRPr>
    </a:lvl3pPr>
    <a:lvl4pPr algn="ctr" defTabSz="584200">
      <a:defRPr sz="3400">
        <a:latin typeface="+mn-lt"/>
        <a:ea typeface="+mn-ea"/>
        <a:cs typeface="+mn-cs"/>
        <a:sym typeface="Helvetica"/>
      </a:defRPr>
    </a:lvl4pPr>
    <a:lvl5pPr algn="ctr" defTabSz="584200">
      <a:defRPr sz="3400">
        <a:latin typeface="+mn-lt"/>
        <a:ea typeface="+mn-ea"/>
        <a:cs typeface="+mn-cs"/>
        <a:sym typeface="Helvetica"/>
      </a:defRPr>
    </a:lvl5pPr>
    <a:lvl6pPr algn="ctr" defTabSz="584200">
      <a:defRPr sz="3400">
        <a:latin typeface="+mn-lt"/>
        <a:ea typeface="+mn-ea"/>
        <a:cs typeface="+mn-cs"/>
        <a:sym typeface="Helvetica"/>
      </a:defRPr>
    </a:lvl6pPr>
    <a:lvl7pPr algn="ctr" defTabSz="584200">
      <a:defRPr sz="3400">
        <a:latin typeface="+mn-lt"/>
        <a:ea typeface="+mn-ea"/>
        <a:cs typeface="+mn-cs"/>
        <a:sym typeface="Helvetica"/>
      </a:defRPr>
    </a:lvl7pPr>
    <a:lvl8pPr algn="ctr" defTabSz="584200">
      <a:defRPr sz="3400">
        <a:latin typeface="+mn-lt"/>
        <a:ea typeface="+mn-ea"/>
        <a:cs typeface="+mn-cs"/>
        <a:sym typeface="Helvetica"/>
      </a:defRPr>
    </a:lvl8pPr>
    <a:lvl9pPr algn="ctr" defTabSz="584200">
      <a:defRPr sz="3400">
        <a:latin typeface="+mn-lt"/>
        <a:ea typeface="+mn-ea"/>
        <a:cs typeface="+mn-cs"/>
        <a:sym typeface="Helvetica"/>
      </a:defRPr>
    </a:lvl9pPr>
  </p:defaultTextStyle>
  <p:extLst>
    <p:ext uri="{521415D9-36F7-43E2-AB2F-B90AF26B5E84}">
      <p14:sectionLst xmlns:p14="http://schemas.microsoft.com/office/powerpoint/2010/main">
        <p14:section name="For all slots" id="{AF9AE7E6-214A-43BF-A355-F8EB1A8879F9}">
          <p14:sldIdLst>
            <p14:sldId id="257"/>
            <p14:sldId id="258"/>
            <p14:sldId id="268"/>
            <p14:sldId id="269"/>
            <p14:sldId id="271"/>
            <p14:sldId id="273"/>
            <p14:sldId id="270"/>
            <p14:sldId id="261"/>
            <p14:sldId id="276"/>
            <p14:sldId id="277"/>
            <p14:sldId id="278"/>
            <p14:sldId id="272"/>
            <p14:sldId id="267"/>
            <p14:sldId id="274"/>
            <p14:sldId id="275"/>
            <p14:sldId id="266"/>
          </p14:sldIdLst>
        </p14:section>
        <p14:section name="Add to slots 1.5 and 1.6 only" id="{4E59736B-A11B-4028-B169-AE92CE16A27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enzo Mannella" initials="LM" lastIdx="1" clrIdx="0">
    <p:extLst>
      <p:ext uri="{19B8F6BF-5375-455C-9EA6-DF929625EA0E}">
        <p15:presenceInfo xmlns:p15="http://schemas.microsoft.com/office/powerpoint/2012/main" userId="S-1-5-21-2162351890-1506888927-3107636301-3353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9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65C1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65C1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DACA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08B1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08B1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08B16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CEE9"/>
          </a:solidFill>
        </a:fill>
      </a:tcStyle>
    </a:wholeTbl>
    <a:band2H>
      <a:tcTxStyle/>
      <a:tcStyle>
        <a:tcBdr/>
        <a:fill>
          <a:solidFill>
            <a:srgbClr val="E9E8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747C1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747C1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747C1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65C1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508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254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2328" y="200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19B33-FA46-BF4C-8A87-BAAE69609E93}" type="datetimeFigureOut">
              <a:rPr lang="es-ES" smtClean="0"/>
              <a:t>3/5/24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6632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94657224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14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763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EXAMPLE OF SUMMARY</a:t>
            </a:r>
          </a:p>
        </p:txBody>
      </p:sp>
    </p:spTree>
    <p:extLst>
      <p:ext uri="{BB962C8B-B14F-4D97-AF65-F5344CB8AC3E}">
        <p14:creationId xmlns:p14="http://schemas.microsoft.com/office/powerpoint/2010/main" val="2985446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6"/>
          <p:cNvSpPr/>
          <p:nvPr userDrawn="1"/>
        </p:nvSpPr>
        <p:spPr>
          <a:xfrm>
            <a:off x="-52838" y="9065172"/>
            <a:ext cx="13110477" cy="800260"/>
          </a:xfrm>
          <a:prstGeom prst="rect">
            <a:avLst/>
          </a:prstGeom>
          <a:solidFill>
            <a:srgbClr val="96661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6" name="CuadroTexto 5"/>
          <p:cNvSpPr txBox="1"/>
          <p:nvPr userDrawn="1"/>
        </p:nvSpPr>
        <p:spPr>
          <a:xfrm>
            <a:off x="11887200" y="9388161"/>
            <a:ext cx="1016000" cy="246219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514350" marR="0" indent="-51435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</a:pPr>
            <a:endParaRPr kumimoji="0" lang="es-E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7" name="CuadroTexto 6"/>
          <p:cNvSpPr txBox="1"/>
          <p:nvPr userDrawn="1"/>
        </p:nvSpPr>
        <p:spPr>
          <a:xfrm>
            <a:off x="12039600" y="9540561"/>
            <a:ext cx="1016000" cy="246219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228600" marR="0" indent="-22860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</a:pPr>
            <a:endParaRPr kumimoji="0" lang="es-ES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8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/>
              <a:t>‹#›</a:t>
            </a:fld>
            <a:endParaRPr lang="es-ES" dirty="0"/>
          </a:p>
        </p:txBody>
      </p:sp>
      <p:sp>
        <p:nvSpPr>
          <p:cNvPr id="15" name="Shape 8"/>
          <p:cNvSpPr/>
          <p:nvPr userDrawn="1"/>
        </p:nvSpPr>
        <p:spPr>
          <a:xfrm>
            <a:off x="980323" y="9306242"/>
            <a:ext cx="10906877" cy="33855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lang="es-ES_tradnl" sz="1100" baseline="0" dirty="0">
                <a:solidFill>
                  <a:srgbClr val="FFFFFF"/>
                </a:solidFill>
              </a:rPr>
              <a:t>FOODLAND </a:t>
            </a:r>
            <a:r>
              <a:rPr sz="1100" baseline="0" dirty="0">
                <a:solidFill>
                  <a:srgbClr val="FFFFFF"/>
                </a:solidFill>
              </a:rPr>
              <a:t>has received funding from the European Union’s Horizon 2020 research and innovation programme under grant agreement (G.A NO 862802). </a:t>
            </a:r>
            <a:endParaRPr lang="es-ES_tradnl" sz="1100" baseline="0" dirty="0">
              <a:solidFill>
                <a:srgbClr val="FFFFFF"/>
              </a:solidFill>
            </a:endParaRPr>
          </a:p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1100" baseline="0" dirty="0">
                <a:solidFill>
                  <a:srgbClr val="FFFFFF"/>
                </a:solidFill>
              </a:rPr>
              <a:t>The views and opinions expressed in this presentation are the sole responsibility of the author and do not necessarily reflect the views of the European Commission.</a:t>
            </a:r>
          </a:p>
        </p:txBody>
      </p:sp>
      <p:pic>
        <p:nvPicPr>
          <p:cNvPr id="16" name="flag_yellow_low.jpg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43103" y="9246919"/>
            <a:ext cx="681538" cy="457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subtítul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6"/>
          <p:cNvSpPr/>
          <p:nvPr userDrawn="1"/>
        </p:nvSpPr>
        <p:spPr>
          <a:xfrm>
            <a:off x="-52838" y="9065172"/>
            <a:ext cx="13110477" cy="800260"/>
          </a:xfrm>
          <a:prstGeom prst="rect">
            <a:avLst/>
          </a:prstGeom>
          <a:solidFill>
            <a:srgbClr val="96661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15" name="FOODLAND.png"/>
          <p:cNvPicPr/>
          <p:nvPr/>
        </p:nvPicPr>
        <p:blipFill>
          <a:blip r:embed="rId2"/>
          <a:srcRect t="619" b="634"/>
          <a:stretch>
            <a:fillRect/>
          </a:stretch>
        </p:blipFill>
        <p:spPr>
          <a:xfrm>
            <a:off x="327573" y="380648"/>
            <a:ext cx="950637" cy="35509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CuadroTexto 7"/>
          <p:cNvSpPr txBox="1"/>
          <p:nvPr userDrawn="1"/>
        </p:nvSpPr>
        <p:spPr>
          <a:xfrm>
            <a:off x="11887200" y="9388161"/>
            <a:ext cx="1016000" cy="246219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514350" marR="0" indent="-51435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</a:pPr>
            <a:endParaRPr kumimoji="0" lang="es-E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9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/>
              <a:t>‹#›</a:t>
            </a:fld>
            <a:endParaRPr lang="es-ES" dirty="0"/>
          </a:p>
        </p:txBody>
      </p:sp>
      <p:pic>
        <p:nvPicPr>
          <p:cNvPr id="19" name="flag_yellow_low.jpg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243103" y="9246919"/>
            <a:ext cx="681538" cy="4572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8"/>
          <p:cNvSpPr/>
          <p:nvPr userDrawn="1"/>
        </p:nvSpPr>
        <p:spPr>
          <a:xfrm>
            <a:off x="980323" y="9306242"/>
            <a:ext cx="10906877" cy="33855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lang="es-ES_tradnl" sz="1100" baseline="0" dirty="0">
                <a:solidFill>
                  <a:srgbClr val="FFFFFF"/>
                </a:solidFill>
              </a:rPr>
              <a:t>FOODLAND </a:t>
            </a:r>
            <a:r>
              <a:rPr sz="1100" baseline="0" dirty="0">
                <a:solidFill>
                  <a:srgbClr val="FFFFFF"/>
                </a:solidFill>
              </a:rPr>
              <a:t>has received funding from the European Union’s Horizon 2020 research and innovation programme under grant agreement (G.A NO 862802). </a:t>
            </a:r>
            <a:endParaRPr lang="es-ES_tradnl" sz="1100" baseline="0" dirty="0">
              <a:solidFill>
                <a:srgbClr val="FFFFFF"/>
              </a:solidFill>
            </a:endParaRPr>
          </a:p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1100" baseline="0" dirty="0">
                <a:solidFill>
                  <a:srgbClr val="FFFFFF"/>
                </a:solidFill>
              </a:rPr>
              <a:t>The views and opinions expressed in this presentation are the sole responsibility of the author and do not necessarily reflect the views of the European Commission.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subtítulo cop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6"/>
          <p:cNvSpPr/>
          <p:nvPr userDrawn="1"/>
        </p:nvSpPr>
        <p:spPr>
          <a:xfrm>
            <a:off x="-52838" y="9065172"/>
            <a:ext cx="13110477" cy="800260"/>
          </a:xfrm>
          <a:prstGeom prst="rect">
            <a:avLst/>
          </a:prstGeom>
          <a:solidFill>
            <a:srgbClr val="96661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" name="Shape 8"/>
          <p:cNvSpPr/>
          <p:nvPr userDrawn="1"/>
        </p:nvSpPr>
        <p:spPr>
          <a:xfrm>
            <a:off x="980323" y="9306242"/>
            <a:ext cx="10906877" cy="33855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lang="es-ES_tradnl" sz="1100" baseline="0" dirty="0">
                <a:solidFill>
                  <a:srgbClr val="FFFFFF"/>
                </a:solidFill>
              </a:rPr>
              <a:t>FOODLAND </a:t>
            </a:r>
            <a:r>
              <a:rPr sz="1100" baseline="0" dirty="0">
                <a:solidFill>
                  <a:srgbClr val="FFFFFF"/>
                </a:solidFill>
              </a:rPr>
              <a:t>has received funding from the European Union’s Horizon 2020 research and innovation programme under grant agreement (G.A NO 862802). </a:t>
            </a:r>
            <a:endParaRPr lang="es-ES_tradnl" sz="1100" baseline="0" dirty="0">
              <a:solidFill>
                <a:srgbClr val="FFFFFF"/>
              </a:solidFill>
            </a:endParaRPr>
          </a:p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1100" baseline="0" dirty="0">
                <a:solidFill>
                  <a:srgbClr val="FFFFFF"/>
                </a:solidFill>
              </a:rPr>
              <a:t>The views and opinions expressed in this presentation are the sole responsibility of the author and do not necessarily reflect the views of the European Commission.</a:t>
            </a:r>
          </a:p>
        </p:txBody>
      </p:sp>
      <p:pic>
        <p:nvPicPr>
          <p:cNvPr id="15" name="flag_yellow_low.jpg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43103" y="9246919"/>
            <a:ext cx="681538" cy="4572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uadroTexto 5"/>
          <p:cNvSpPr txBox="1"/>
          <p:nvPr userDrawn="1"/>
        </p:nvSpPr>
        <p:spPr>
          <a:xfrm>
            <a:off x="11887200" y="9388161"/>
            <a:ext cx="1016000" cy="246219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514350" marR="0" indent="-51435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</a:pPr>
            <a:endParaRPr kumimoji="0" lang="es-E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7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/>
              <a:t>‹#›</a:t>
            </a:fld>
            <a:endParaRPr lang="es-E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 cop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6"/>
          <p:cNvSpPr/>
          <p:nvPr userDrawn="1"/>
        </p:nvSpPr>
        <p:spPr>
          <a:xfrm>
            <a:off x="-52838" y="9065172"/>
            <a:ext cx="13110477" cy="800260"/>
          </a:xfrm>
          <a:prstGeom prst="rect">
            <a:avLst/>
          </a:prstGeom>
          <a:solidFill>
            <a:srgbClr val="96661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8" name="Shape 8"/>
          <p:cNvSpPr/>
          <p:nvPr userDrawn="1"/>
        </p:nvSpPr>
        <p:spPr>
          <a:xfrm>
            <a:off x="980323" y="9306242"/>
            <a:ext cx="10906877" cy="33855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lang="es-ES_tradnl" sz="1100" baseline="0" dirty="0">
                <a:solidFill>
                  <a:srgbClr val="FFFFFF"/>
                </a:solidFill>
              </a:rPr>
              <a:t>FOODLAND </a:t>
            </a:r>
            <a:r>
              <a:rPr sz="1100" baseline="0" dirty="0">
                <a:solidFill>
                  <a:srgbClr val="FFFFFF"/>
                </a:solidFill>
              </a:rPr>
              <a:t>has received funding from the European Union’s Horizon 2020 research and innovation programme under grant agreement (G.A NO 862802). </a:t>
            </a:r>
            <a:endParaRPr lang="es-ES_tradnl" sz="1100" baseline="0" dirty="0">
              <a:solidFill>
                <a:srgbClr val="FFFFFF"/>
              </a:solidFill>
            </a:endParaRPr>
          </a:p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1100" baseline="0" dirty="0">
                <a:solidFill>
                  <a:srgbClr val="FFFFFF"/>
                </a:solidFill>
              </a:rPr>
              <a:t>The views and opinions expressed in this presentation are the sole responsibility of the author and do not necessarily reflect the views of the European Commission.</a:t>
            </a:r>
          </a:p>
        </p:txBody>
      </p:sp>
      <p:pic>
        <p:nvPicPr>
          <p:cNvPr id="9" name="flag_yellow_low.jpg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43103" y="9246919"/>
            <a:ext cx="681538" cy="4572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/>
              <a:t>‹#›</a:t>
            </a:fld>
            <a:endParaRPr lang="es-E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8"/>
          <p:cNvSpPr/>
          <p:nvPr userDrawn="1"/>
        </p:nvSpPr>
        <p:spPr>
          <a:xfrm>
            <a:off x="980323" y="9306242"/>
            <a:ext cx="10906877" cy="33855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lang="es-ES_tradnl" sz="1100" baseline="0" dirty="0">
                <a:solidFill>
                  <a:srgbClr val="FFFFFF"/>
                </a:solidFill>
              </a:rPr>
              <a:t>FOODLAND </a:t>
            </a:r>
            <a:r>
              <a:rPr sz="1100" baseline="0" dirty="0">
                <a:solidFill>
                  <a:srgbClr val="FFFFFF"/>
                </a:solidFill>
              </a:rPr>
              <a:t>has received funding from the European Union’s Horizon 2020 research and innovation programme under grant agreement (G.A NO 862802). </a:t>
            </a:r>
            <a:endParaRPr lang="es-ES_tradnl" sz="1100" baseline="0" dirty="0">
              <a:solidFill>
                <a:srgbClr val="FFFFFF"/>
              </a:solidFill>
            </a:endParaRPr>
          </a:p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1100" baseline="0" dirty="0">
                <a:solidFill>
                  <a:srgbClr val="FFFFFF"/>
                </a:solidFill>
              </a:rPr>
              <a:t>The views and opinions expressed in this presentation are the sole responsibility of the author and do not necessarily reflect the views of the European Commission.</a:t>
            </a:r>
          </a:p>
        </p:txBody>
      </p:sp>
      <p:sp>
        <p:nvSpPr>
          <p:cNvPr id="8" name="Shape 8"/>
          <p:cNvSpPr/>
          <p:nvPr/>
        </p:nvSpPr>
        <p:spPr>
          <a:xfrm>
            <a:off x="601951" y="9318472"/>
            <a:ext cx="10904249" cy="2769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00" baseline="0" dirty="0">
                <a:solidFill>
                  <a:srgbClr val="FFFFFF"/>
                </a:solidFill>
              </a:rPr>
              <a:t>F</a:t>
            </a:r>
            <a:r>
              <a:rPr lang="es-ES_tradnl" sz="900" baseline="0" dirty="0">
                <a:solidFill>
                  <a:srgbClr val="FFFFFF"/>
                </a:solidFill>
              </a:rPr>
              <a:t>OOD</a:t>
            </a:r>
            <a:r>
              <a:rPr sz="900" baseline="0" dirty="0">
                <a:solidFill>
                  <a:srgbClr val="FFFFFF"/>
                </a:solidFill>
              </a:rPr>
              <a:t>L</a:t>
            </a:r>
            <a:r>
              <a:rPr lang="es-ES_tradnl" sz="900" baseline="0" dirty="0">
                <a:solidFill>
                  <a:srgbClr val="FFFFFF"/>
                </a:solidFill>
              </a:rPr>
              <a:t>AND</a:t>
            </a:r>
            <a:r>
              <a:rPr sz="900" baseline="0" dirty="0">
                <a:solidFill>
                  <a:srgbClr val="FFFFFF"/>
                </a:solidFill>
              </a:rPr>
              <a:t> has received funding from the European Union’s Horizon 2020 research and innovation programme under grant agreement (G.A NO 862802). </a:t>
            </a:r>
            <a:endParaRPr lang="es-ES_tradnl" sz="900" baseline="0" dirty="0">
              <a:solidFill>
                <a:srgbClr val="FFFFFF"/>
              </a:solidFill>
            </a:endParaRPr>
          </a:p>
          <a:p>
            <a:pPr marL="0" lvl="0" indent="0"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00" baseline="0" dirty="0">
                <a:solidFill>
                  <a:srgbClr val="FFFFFF"/>
                </a:solidFill>
              </a:rPr>
              <a:t>The views and opinions expressed in this presentation are the sole responsibility of the author and do not necessarily reflect the views of the European Commission.</a:t>
            </a:r>
          </a:p>
        </p:txBody>
      </p:sp>
      <p:sp>
        <p:nvSpPr>
          <p:cNvPr id="7" name="Shape 16"/>
          <p:cNvSpPr/>
          <p:nvPr userDrawn="1"/>
        </p:nvSpPr>
        <p:spPr>
          <a:xfrm>
            <a:off x="-52838" y="9065172"/>
            <a:ext cx="13110477" cy="800260"/>
          </a:xfrm>
          <a:prstGeom prst="rect">
            <a:avLst/>
          </a:prstGeom>
          <a:solidFill>
            <a:srgbClr val="96661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5" name="FOODLAND.png"/>
          <p:cNvPicPr/>
          <p:nvPr/>
        </p:nvPicPr>
        <p:blipFill>
          <a:blip r:embed="rId6"/>
          <a:srcRect t="17" b="17"/>
          <a:stretch>
            <a:fillRect/>
          </a:stretch>
        </p:blipFill>
        <p:spPr>
          <a:xfrm>
            <a:off x="5613939" y="2832576"/>
            <a:ext cx="1521598" cy="57538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8"/>
          <p:cNvSpPr/>
          <p:nvPr userDrawn="1"/>
        </p:nvSpPr>
        <p:spPr>
          <a:xfrm>
            <a:off x="12407900" y="9353717"/>
            <a:ext cx="457200" cy="3728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600">
                <a:solidFill>
                  <a:srgbClr val="FFFFFF"/>
                </a:solidFill>
              </a:defRPr>
            </a:lvl1pPr>
          </a:lstStyle>
          <a:p>
            <a:pPr marL="228600" lvl="0" indent="-228600">
              <a:buFont typeface="+mj-ea"/>
              <a:buAutoNum type="circleNumDbPlain"/>
              <a:defRPr sz="1800">
                <a:solidFill>
                  <a:srgbClr val="000000"/>
                </a:solidFill>
              </a:defRPr>
            </a:pPr>
            <a:endParaRPr sz="900" baseline="0" dirty="0">
              <a:solidFill>
                <a:srgbClr val="FFFFFF"/>
              </a:solidFill>
            </a:endParaRPr>
          </a:p>
        </p:txBody>
      </p:sp>
      <p:pic>
        <p:nvPicPr>
          <p:cNvPr id="12" name="flag_yellow_low.jpg"/>
          <p:cNvPicPr/>
          <p:nvPr userDrawn="1"/>
        </p:nvPicPr>
        <p:blipFill>
          <a:blip r:embed="rId7"/>
          <a:stretch>
            <a:fillRect/>
          </a:stretch>
        </p:blipFill>
        <p:spPr>
          <a:xfrm>
            <a:off x="243103" y="9246919"/>
            <a:ext cx="681538" cy="457200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1pPr>
      <a:lvl2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2pPr>
      <a:lvl3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3pPr>
      <a:lvl4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4pPr>
      <a:lvl5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5pPr>
      <a:lvl6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6pPr>
      <a:lvl7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7pPr>
      <a:lvl8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8pPr>
      <a:lvl9pPr algn="ctr" defTabSz="584200">
        <a:defRPr sz="7800">
          <a:solidFill>
            <a:srgbClr val="FFFFFF"/>
          </a:solidFill>
          <a:latin typeface="+mn-lt"/>
          <a:ea typeface="+mn-ea"/>
          <a:cs typeface="+mn-cs"/>
          <a:sym typeface="Helvetica"/>
        </a:defRPr>
      </a:lvl9pPr>
    </p:titleStyle>
    <p:bodyStyle>
      <a:lvl1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1pPr>
      <a:lvl2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2pPr>
      <a:lvl3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3pPr>
      <a:lvl4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4pPr>
      <a:lvl5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5pPr>
      <a:lvl6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6pPr>
      <a:lvl7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7pPr>
      <a:lvl8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8pPr>
      <a:lvl9pPr algn="ctr" defTabSz="584200">
        <a:defRPr sz="3000">
          <a:solidFill>
            <a:srgbClr val="FFFFFF"/>
          </a:solidFill>
          <a:latin typeface="+mn-lt"/>
          <a:ea typeface="+mn-ea"/>
          <a:cs typeface="+mn-cs"/>
          <a:sym typeface="Helvetica"/>
        </a:defRPr>
      </a:lvl9pPr>
    </p:bodyStyle>
    <p:otherStyle>
      <a:lvl1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algn="r" defTabSz="584200">
        <a:defRPr sz="8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fmishili@sua.ac.t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65444.jpg"/>
          <p:cNvPicPr/>
          <p:nvPr/>
        </p:nvPicPr>
        <p:blipFill rotWithShape="1">
          <a:blip r:embed="rId3"/>
          <a:srcRect l="7229" t="5387" r="5109" b="1656"/>
          <a:stretch/>
        </p:blipFill>
        <p:spPr>
          <a:xfrm>
            <a:off x="-49414" y="-24523"/>
            <a:ext cx="13103627" cy="9152758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-49414" y="-32771"/>
            <a:ext cx="6824820" cy="9169253"/>
          </a:xfrm>
          <a:prstGeom prst="rect">
            <a:avLst/>
          </a:prstGeom>
          <a:solidFill>
            <a:srgbClr val="67631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468776" y="2467979"/>
            <a:ext cx="4795854" cy="120449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243840">
              <a:lnSpc>
                <a:spcPct val="120000"/>
              </a:lnSpc>
              <a:defRPr sz="3200">
                <a:solidFill>
                  <a:srgbClr val="FFDF00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3200" b="1" dirty="0">
                <a:solidFill>
                  <a:srgbClr val="FFDF00"/>
                </a:solidFill>
              </a:rPr>
              <a:t>FAIDA KATIKA MIRADI YA </a:t>
            </a:r>
            <a:r>
              <a:rPr lang="es-ES_tradnl" sz="3200" b="1" dirty="0" err="1">
                <a:solidFill>
                  <a:srgbClr val="FFDF00"/>
                </a:solidFill>
              </a:rPr>
              <a:t>KILIMO</a:t>
            </a:r>
            <a:r>
              <a:rPr lang="es-ES_tradnl" sz="3200" b="1" dirty="0">
                <a:solidFill>
                  <a:srgbClr val="FFDF00"/>
                </a:solidFill>
              </a:rPr>
              <a:t> - </a:t>
            </a:r>
            <a:r>
              <a:rPr lang="es-ES_tradnl" sz="3200" b="1" dirty="0" err="1">
                <a:solidFill>
                  <a:srgbClr val="FFDF00"/>
                </a:solidFill>
              </a:rPr>
              <a:t>Maharage</a:t>
            </a:r>
            <a:endParaRPr sz="3200" b="1" dirty="0">
              <a:solidFill>
                <a:srgbClr val="FFDF00"/>
              </a:solidFill>
            </a:endParaRPr>
          </a:p>
        </p:txBody>
      </p:sp>
      <p:sp>
        <p:nvSpPr>
          <p:cNvPr id="43" name="Shape 43"/>
          <p:cNvSpPr/>
          <p:nvPr/>
        </p:nvSpPr>
        <p:spPr>
          <a:xfrm>
            <a:off x="427910" y="4710308"/>
            <a:ext cx="4795854" cy="167109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099" tIns="38099" rIns="38099" bIns="38099" anchor="ctr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lang="it-IT" sz="24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Fulgence J. Mishili</a:t>
            </a:r>
          </a:p>
          <a:p>
            <a:pPr lvl="0" algn="l">
              <a:lnSpc>
                <a:spcPct val="150000"/>
              </a:lnSpc>
              <a:defRPr sz="1800"/>
            </a:pPr>
            <a:r>
              <a:rPr lang="en-GB" sz="2400" b="1" dirty="0">
                <a:solidFill>
                  <a:srgbClr val="FFFFFF"/>
                </a:solidFill>
                <a:latin typeface="Trebuchet MS"/>
                <a:sym typeface="Trebuchet MS"/>
              </a:rPr>
              <a:t>Chuo </a:t>
            </a:r>
            <a:r>
              <a:rPr lang="en-GB" sz="2400" b="1" dirty="0" err="1">
                <a:solidFill>
                  <a:srgbClr val="FFFFFF"/>
                </a:solidFill>
                <a:latin typeface="Trebuchet MS"/>
                <a:sym typeface="Trebuchet MS"/>
              </a:rPr>
              <a:t>Kikuu</a:t>
            </a:r>
            <a:r>
              <a:rPr lang="en-GB" sz="2400" b="1" dirty="0">
                <a:solidFill>
                  <a:srgbClr val="FFFFFF"/>
                </a:solidFill>
                <a:latin typeface="Trebuchet MS"/>
                <a:sym typeface="Trebuchet MS"/>
              </a:rPr>
              <a:t> cha Sokoine cha </a:t>
            </a:r>
            <a:r>
              <a:rPr lang="en-GB" sz="2400" b="1" dirty="0" err="1">
                <a:solidFill>
                  <a:srgbClr val="FFFFFF"/>
                </a:solidFill>
                <a:latin typeface="Trebuchet MS"/>
                <a:sym typeface="Trebuchet MS"/>
              </a:rPr>
              <a:t>Kilimo</a:t>
            </a:r>
            <a:r>
              <a:rPr lang="en-GB" sz="2400" b="1" dirty="0">
                <a:solidFill>
                  <a:srgbClr val="FFFFFF"/>
                </a:solidFill>
                <a:latin typeface="Trebuchet MS"/>
                <a:sym typeface="Trebuchet MS"/>
              </a:rPr>
              <a:t> - SUA</a:t>
            </a:r>
            <a:endParaRPr sz="1200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" name="Sin título-3.png"/>
          <p:cNvPicPr/>
          <p:nvPr/>
        </p:nvPicPr>
        <p:blipFill>
          <a:blip r:embed="rId4"/>
          <a:srcRect t="619" b="619"/>
          <a:stretch>
            <a:fillRect/>
          </a:stretch>
        </p:blipFill>
        <p:spPr>
          <a:xfrm>
            <a:off x="403536" y="367123"/>
            <a:ext cx="950636" cy="35509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>
                <a:solidFill>
                  <a:schemeClr val="bg1"/>
                </a:solidFill>
              </a:rPr>
              <a:t>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4" name="Shape 43"/>
          <p:cNvSpPr/>
          <p:nvPr/>
        </p:nvSpPr>
        <p:spPr>
          <a:xfrm>
            <a:off x="468776" y="7264286"/>
            <a:ext cx="4795853" cy="14619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lang="it-IT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FoodLAND RCT Study</a:t>
            </a:r>
          </a:p>
          <a:p>
            <a:pPr lvl="0" algn="l">
              <a:lnSpc>
                <a:spcPct val="150000"/>
              </a:lnSpc>
              <a:defRPr sz="1800"/>
            </a:pPr>
            <a:r>
              <a:rPr lang="it-IT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Wilaya ya Mvomero, Tanzania</a:t>
            </a:r>
          </a:p>
          <a:p>
            <a:pPr lvl="0" algn="l">
              <a:lnSpc>
                <a:spcPct val="150000"/>
              </a:lnSpc>
              <a:defRPr sz="1800"/>
            </a:pPr>
            <a:r>
              <a:rPr lang="it-IT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19.02.2024 - 24.02.2024</a:t>
            </a:r>
            <a:endParaRPr sz="2000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" name="Shape 42"/>
          <p:cNvSpPr/>
          <p:nvPr/>
        </p:nvSpPr>
        <p:spPr>
          <a:xfrm>
            <a:off x="2518504" y="47014"/>
            <a:ext cx="3092570" cy="92640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243840">
              <a:lnSpc>
                <a:spcPct val="120000"/>
              </a:lnSpc>
              <a:defRPr sz="3200">
                <a:solidFill>
                  <a:srgbClr val="FFDF00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1800" b="1" dirty="0" err="1">
                <a:solidFill>
                  <a:srgbClr val="FFC000"/>
                </a:solidFill>
              </a:rPr>
              <a:t>Kutoka</a:t>
            </a:r>
            <a:r>
              <a:rPr lang="es-ES_tradnl" sz="2800" b="1" dirty="0">
                <a:solidFill>
                  <a:schemeClr val="bg1"/>
                </a:solidFill>
              </a:rPr>
              <a:t>: </a:t>
            </a:r>
            <a:r>
              <a:rPr lang="es-ES_tradnl" b="1" dirty="0" err="1">
                <a:solidFill>
                  <a:schemeClr val="bg1"/>
                </a:solidFill>
              </a:rPr>
              <a:t>FoodLAND</a:t>
            </a:r>
            <a:r>
              <a:rPr lang="es-ES_tradnl" b="1" dirty="0">
                <a:solidFill>
                  <a:schemeClr val="bg1"/>
                </a:solidFill>
              </a:rPr>
              <a:t> Project </a:t>
            </a:r>
            <a:endParaRPr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4784726C-E933-2D8F-2F47-38400594AC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57" y="2616728"/>
            <a:ext cx="6009445" cy="4507085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2">
            <a:extLst>
              <a:ext uri="{FF2B5EF4-FFF2-40B4-BE49-F238E27FC236}">
                <a16:creationId xmlns:a16="http://schemas.microsoft.com/office/drawing/2014/main" id="{A2F699B5-B1EA-0339-FE32-5550D3544E8F}"/>
              </a:ext>
            </a:extLst>
          </p:cNvPr>
          <p:cNvSpPr/>
          <p:nvPr/>
        </p:nvSpPr>
        <p:spPr>
          <a:xfrm>
            <a:off x="320260" y="856124"/>
            <a:ext cx="12364279" cy="746358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/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kilimo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biashara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nguvu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kubwa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inapaswa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kuongeza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njia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endelevu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iwe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shamba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dogo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la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au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kubwa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Changamoto</a:t>
            </a:r>
            <a:r>
              <a:rPr lang="en-GB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kubwa</a:t>
            </a:r>
            <a:r>
              <a:rPr lang="en-GB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  <a:sym typeface="Helvetica Neue"/>
              </a:rPr>
              <a:t>wakulima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: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Uhusiano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dhaifu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kwenye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masoko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Wahusika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minyororo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thamani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bidhaa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za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kilimo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wanaonekana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kufanya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biashara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kujitenga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 Kwa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wakulima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hasa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wadogo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huvuna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kabla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kutafuta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wanunuzi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/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soko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Mbinu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hii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hatari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sababu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mazao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yanaharibika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au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kupata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changamoto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wakati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uhifadhi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mazao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  <a:endParaRPr lang="en-US" sz="3200" dirty="0"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42188" y="240571"/>
            <a:ext cx="953588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KUPATA FAIDA KATIKA UJASILIAMALI </a:t>
            </a:r>
          </a:p>
        </p:txBody>
      </p:sp>
    </p:spTree>
    <p:extLst>
      <p:ext uri="{BB962C8B-B14F-4D97-AF65-F5344CB8AC3E}">
        <p14:creationId xmlns:p14="http://schemas.microsoft.com/office/powerpoint/2010/main" val="306738874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2">
            <a:extLst>
              <a:ext uri="{FF2B5EF4-FFF2-40B4-BE49-F238E27FC236}">
                <a16:creationId xmlns:a16="http://schemas.microsoft.com/office/drawing/2014/main" id="{A2F699B5-B1EA-0339-FE32-5550D3544E8F}"/>
              </a:ext>
            </a:extLst>
          </p:cNvPr>
          <p:cNvSpPr/>
          <p:nvPr/>
        </p:nvSpPr>
        <p:spPr>
          <a:xfrm>
            <a:off x="320260" y="821300"/>
            <a:ext cx="12364279" cy="8111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/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Uhusiano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mzuri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mnyororo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thamani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kwenye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mazao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kilimo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unaweza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kuleta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maelewano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yenye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kiuchumi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ambayo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yanaweza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kuleta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mabadiliko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kwenye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kilimo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biashara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inayoleta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lvl="0" algn="l" defTabSz="457200">
              <a:lnSpc>
                <a:spcPct val="150000"/>
              </a:lnSpc>
              <a:defRPr sz="1800"/>
            </a:pP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Mada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 za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kujadili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:</a:t>
            </a:r>
          </a:p>
          <a:p>
            <a:pPr marL="571500" lvl="0" indent="-571500" algn="just" defTabSz="457200">
              <a:lnSpc>
                <a:spcPct val="150000"/>
              </a:lnSpc>
              <a:buFont typeface="+mj-lt"/>
              <a:buAutoNum type="romanLcPeriod"/>
              <a:defRPr sz="1800"/>
            </a:pP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Je,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unafikiri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kwamba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unazalisha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maharagwe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kwania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kupata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?</a:t>
            </a:r>
          </a:p>
          <a:p>
            <a:pPr marL="571500" lvl="0" indent="-571500" algn="just" defTabSz="457200">
              <a:lnSpc>
                <a:spcPct val="150000"/>
              </a:lnSpc>
              <a:buFont typeface="+mj-lt"/>
              <a:buAutoNum type="romanLcPeriod"/>
              <a:defRPr sz="1800"/>
            </a:pP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Ikiwa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ndio,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ni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nini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viashiria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vya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mafanikio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kupata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marL="571500" lvl="0" indent="-571500" algn="just" defTabSz="457200">
              <a:lnSpc>
                <a:spcPct val="150000"/>
              </a:lnSpc>
              <a:buFont typeface="+mj-lt"/>
              <a:buAutoNum type="romanLcPeriod"/>
              <a:defRPr sz="1800"/>
            </a:pP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Je,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unapimaje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inayopatikana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uzalishaji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wa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mazao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shamba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lako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?</a:t>
            </a:r>
          </a:p>
          <a:p>
            <a:pPr marL="571500" lvl="0" indent="-571500" algn="just" defTabSz="457200">
              <a:lnSpc>
                <a:spcPct val="150000"/>
              </a:lnSpc>
              <a:buFont typeface="+mj-lt"/>
              <a:buAutoNum type="romanLcPeriod"/>
              <a:defRPr sz="1800"/>
            </a:pP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Je,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ni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muhimu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? Kwa </a:t>
            </a:r>
            <a:r>
              <a:rPr lang="en-US" sz="3200" dirty="0" err="1">
                <a:latin typeface="+mj-lt"/>
                <a:ea typeface="+mj-ea"/>
                <a:cs typeface="+mj-cs"/>
                <a:sym typeface="Helvetica Neue"/>
              </a:rPr>
              <a:t>nini</a:t>
            </a:r>
            <a:r>
              <a:rPr lang="en-US" sz="3200" dirty="0">
                <a:latin typeface="+mj-lt"/>
                <a:ea typeface="+mj-ea"/>
                <a:cs typeface="+mj-cs"/>
                <a:sym typeface="Helvetica Neue"/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1642188" y="240571"/>
            <a:ext cx="953588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KUPATA FAIDA KATIKA UJASILIAMALI </a:t>
            </a:r>
          </a:p>
        </p:txBody>
      </p:sp>
    </p:spTree>
    <p:extLst>
      <p:ext uri="{BB962C8B-B14F-4D97-AF65-F5344CB8AC3E}">
        <p14:creationId xmlns:p14="http://schemas.microsoft.com/office/powerpoint/2010/main" val="264561079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CE2643-08A3-746C-E3EB-80285A56DB65}"/>
              </a:ext>
            </a:extLst>
          </p:cNvPr>
          <p:cNvSpPr/>
          <p:nvPr/>
        </p:nvSpPr>
        <p:spPr>
          <a:xfrm>
            <a:off x="4054733" y="3728483"/>
            <a:ext cx="46826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FAIDA ENDELEVU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505858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1606850" y="52891"/>
            <a:ext cx="10364281" cy="680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457200">
              <a:lnSpc>
                <a:spcPct val="120000"/>
              </a:lnSpc>
              <a:defRPr sz="32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 algn="ctr">
              <a:defRPr sz="1800" b="0"/>
            </a:pPr>
            <a:r>
              <a:rPr lang="en-GB" sz="3600" dirty="0">
                <a:solidFill>
                  <a:schemeClr val="accent4">
                    <a:lumMod val="50000"/>
                  </a:schemeClr>
                </a:solidFill>
              </a:rPr>
              <a:t>UJUZI NA UWEZO KWA MJASIRIAMALI</a:t>
            </a:r>
          </a:p>
        </p:txBody>
      </p:sp>
      <p:sp>
        <p:nvSpPr>
          <p:cNvPr id="10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>
                <a:solidFill>
                  <a:schemeClr val="bg1"/>
                </a:solidFill>
              </a:rPr>
              <a:t>13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68870E-43AC-6E3A-C2B7-B9B0D92FF7B0}"/>
              </a:ext>
            </a:extLst>
          </p:cNvPr>
          <p:cNvSpPr txBox="1"/>
          <p:nvPr/>
        </p:nvSpPr>
        <p:spPr>
          <a:xfrm>
            <a:off x="1033669" y="666455"/>
            <a:ext cx="10972800" cy="8202243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3200" dirty="0" err="1">
                <a:solidFill>
                  <a:srgbClr val="000000"/>
                </a:solidFill>
                <a:latin typeface="+mj-lt"/>
              </a:rPr>
              <a:t>Kuanzisha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kuendesha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shamba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kunahitaji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ujuzi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maalum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kama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vile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kupanga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uangalifu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utafiti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 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kutathmini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hatari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kujitolea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uvumilivu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.</a:t>
            </a:r>
            <a:endParaRPr kumimoji="0" lang="en-GB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sym typeface="Helvetica"/>
            </a:endParaRPr>
          </a:p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 err="1">
                <a:solidFill>
                  <a:srgbClr val="000000"/>
                </a:solidFill>
                <a:latin typeface="+mj-lt"/>
              </a:rPr>
              <a:t>Ujuzi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muhimu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kuendesha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iwe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kama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;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kutambua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fursa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kutathmini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mazingira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  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mbalimbali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n.k.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sym typeface="Helvetica"/>
            </a:endParaRPr>
          </a:p>
          <a:p>
            <a:pPr marL="457200" indent="-457200" algn="just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Jambo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lingine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ambalo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muhimu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sana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kufuatilia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kusi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- 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mamia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yako ya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utunzaji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                 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kumbukumbu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b="1" dirty="0" err="1">
                <a:solidFill>
                  <a:srgbClr val="000000"/>
                </a:solidFill>
                <a:latin typeface="+mj-lt"/>
              </a:rPr>
              <a:t>Kutunza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rgbClr val="000000"/>
                </a:solidFill>
                <a:latin typeface="+mj-lt"/>
              </a:rPr>
              <a:t>kumbukumbu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husaidia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kutathmini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vigezo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mbalimbali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uendeshaji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usimamizi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1251435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>
            <a:extLst>
              <a:ext uri="{FF2B5EF4-FFF2-40B4-BE49-F238E27FC236}">
                <a16:creationId xmlns:a16="http://schemas.microsoft.com/office/drawing/2014/main" id="{6E136DCA-2B17-09DB-2374-001B8EC58B9C}"/>
              </a:ext>
            </a:extLst>
          </p:cNvPr>
          <p:cNvSpPr/>
          <p:nvPr/>
        </p:nvSpPr>
        <p:spPr>
          <a:xfrm>
            <a:off x="2087217" y="464638"/>
            <a:ext cx="9919252" cy="680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457200">
              <a:lnSpc>
                <a:spcPct val="120000"/>
              </a:lnSpc>
              <a:defRPr sz="32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 algn="ctr">
              <a:defRPr sz="1800" b="0"/>
            </a:pP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KUTUNZA KUMBUKUMBU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F32B07-46FD-B09F-FE3A-3404AD981200}"/>
              </a:ext>
            </a:extLst>
          </p:cNvPr>
          <p:cNvSpPr txBox="1"/>
          <p:nvPr/>
        </p:nvSpPr>
        <p:spPr>
          <a:xfrm>
            <a:off x="538921" y="1355200"/>
            <a:ext cx="12203044" cy="7278914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457200" indent="-457200" algn="just" rtl="0" latinLnBrk="1" hangingPunct="0">
              <a:buFont typeface="Wingdings" panose="05000000000000000000" pitchFamily="2" charset="2"/>
              <a:buChar char="§"/>
            </a:pPr>
            <a:r>
              <a:rPr lang="en-GB" sz="3600" dirty="0" err="1">
                <a:solidFill>
                  <a:srgbClr val="000000"/>
                </a:solidFill>
                <a:latin typeface="+mj-lt"/>
              </a:rPr>
              <a:t>Kuweka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muhimu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usimamizi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mzuri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 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.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Helvetica"/>
            </a:endParaRPr>
          </a:p>
          <a:p>
            <a:pPr marR="0" algn="just" defTabSz="584200" rtl="0" fontAlgn="auto" latinLnBrk="1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Helvetica"/>
            </a:endParaRPr>
          </a:p>
          <a:p>
            <a:pPr marL="457200" indent="-457200" algn="just" rtl="0" latinLnBrk="1" hangingPunct="0">
              <a:buFont typeface="Wingdings" panose="05000000000000000000" pitchFamily="2" charset="2"/>
              <a:buChar char="§"/>
            </a:pPr>
            <a:r>
              <a:rPr lang="en-GB" sz="3600" dirty="0" err="1">
                <a:solidFill>
                  <a:srgbClr val="000000"/>
                </a:solidFill>
                <a:latin typeface="+mj-lt"/>
              </a:rPr>
              <a:t>Umakini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kutunza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unamuwezesha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  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mjasiriamali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kutambua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mienendo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sahihi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mabadiliko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nyakati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tofauti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457200" indent="-457200" algn="just" rtl="0" latinLnBrk="1" hangingPunct="0">
              <a:buFont typeface="Wingdings" panose="05000000000000000000" pitchFamily="2" charset="2"/>
              <a:buChar char="§"/>
            </a:pPr>
            <a:r>
              <a:rPr lang="en-GB" sz="3600" dirty="0" err="1">
                <a:solidFill>
                  <a:srgbClr val="000000"/>
                </a:solidFill>
                <a:latin typeface="+mj-lt"/>
              </a:rPr>
              <a:t>Kuweka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inasaidia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mkulima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kujua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kiasi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  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gani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kinaingia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kwenye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nini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kinatolewa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kama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gharama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uwekezaji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457200" marR="0" indent="-457200" algn="just" defTabSz="584200" rtl="0" fontAlgn="auto" latinLnBrk="1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lang="en-GB" sz="3600" dirty="0">
              <a:solidFill>
                <a:srgbClr val="000000"/>
              </a:solidFill>
              <a:latin typeface="+mj-lt"/>
            </a:endParaRPr>
          </a:p>
          <a:p>
            <a:pPr marL="457200" indent="-457200" algn="just" rtl="0" latinLnBrk="1" hangingPunct="0">
              <a:buFont typeface="Wingdings" panose="05000000000000000000" pitchFamily="2" charset="2"/>
              <a:buChar char="§"/>
            </a:pPr>
            <a:r>
              <a:rPr lang="en-GB" sz="3600" dirty="0" err="1">
                <a:solidFill>
                  <a:srgbClr val="000000"/>
                </a:solidFill>
                <a:latin typeface="+mj-lt"/>
              </a:rPr>
              <a:t>Wanafamilia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wanaweza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kusaidia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mchakato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huo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ilimradi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wawe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wanajua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kusoma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kuandika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baadhi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ufafanuzi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nini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cha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kuweka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rgbClr val="000000"/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rgbClr val="000000"/>
                </a:solidFill>
                <a:latin typeface="+mj-lt"/>
              </a:rPr>
              <a:t>.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6871939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>
            <a:extLst>
              <a:ext uri="{FF2B5EF4-FFF2-40B4-BE49-F238E27FC236}">
                <a16:creationId xmlns:a16="http://schemas.microsoft.com/office/drawing/2014/main" id="{5DE5852C-9F98-6667-2759-D71AA959BA37}"/>
              </a:ext>
            </a:extLst>
          </p:cNvPr>
          <p:cNvSpPr/>
          <p:nvPr/>
        </p:nvSpPr>
        <p:spPr>
          <a:xfrm>
            <a:off x="2087217" y="149016"/>
            <a:ext cx="9919252" cy="680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457200">
              <a:lnSpc>
                <a:spcPct val="120000"/>
              </a:lnSpc>
              <a:defRPr sz="32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 algn="ctr">
              <a:defRPr sz="1800" b="0"/>
            </a:pPr>
            <a:r>
              <a:rPr lang="en-GB" sz="3600" b="1" dirty="0">
                <a:solidFill>
                  <a:srgbClr val="7030A0"/>
                </a:solidFill>
              </a:rPr>
              <a:t>TAFAKARI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A59765-D6D6-8CAF-77FA-A70F45AAFBB1}"/>
              </a:ext>
            </a:extLst>
          </p:cNvPr>
          <p:cNvSpPr txBox="1"/>
          <p:nvPr/>
        </p:nvSpPr>
        <p:spPr>
          <a:xfrm>
            <a:off x="421860" y="683345"/>
            <a:ext cx="12136853" cy="8386909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571500" indent="-571500" algn="l" rtl="0" latinLnBrk="1" hangingPunct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Je, </a:t>
            </a:r>
            <a:r>
              <a:rPr lang="en-GB" sz="36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unaweka</a:t>
            </a: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36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kumbukumbu</a:t>
            </a: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za </a:t>
            </a:r>
            <a:r>
              <a:rPr lang="en-GB" sz="36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biashara</a:t>
            </a: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36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yako</a:t>
            </a: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36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ya</a:t>
            </a: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     </a:t>
            </a:r>
            <a:r>
              <a:rPr lang="en-GB" sz="36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kilimo</a:t>
            </a: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?</a:t>
            </a:r>
          </a:p>
          <a:p>
            <a:pPr marL="571500" lvl="6" indent="-571500" algn="l" rtl="0" latinLnBrk="1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Kama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ndiyo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,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unatunza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za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aina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gani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na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zina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manufaa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gani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?</a:t>
            </a:r>
          </a:p>
          <a:p>
            <a:pPr marL="571500" lvl="6" indent="-571500" algn="l" rtl="0" latinLnBrk="1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Anatunzaje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?</a:t>
            </a:r>
          </a:p>
          <a:p>
            <a:pPr marL="571500" indent="-571500" algn="l" rtl="0" latinLnBrk="1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Ikiwa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hapana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! Je,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unahesabu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vipi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matumizi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mbalimbali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na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kupima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faida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au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hasara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za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biashara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?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FillTx/>
              <a:latin typeface="+mj-lt"/>
              <a:ea typeface="+mn-ea"/>
              <a:cs typeface="+mn-cs"/>
              <a:sym typeface="Helvetica"/>
            </a:endParaRPr>
          </a:p>
          <a:p>
            <a:pPr marL="571500" indent="-571500" algn="l" rtl="0" latinLnBrk="1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Ikiwa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hapana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,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baada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ya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mafunzo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unafikiri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inawezekana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ukatunza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kumbukumbu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za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shughuli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mbalimbali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ambazo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utakuwa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36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unafanya</a:t>
            </a:r>
            <a:r>
              <a:rPr lang="en-GB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?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FillTx/>
              <a:latin typeface="+mj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2586895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sldNum" sz="quarter" idx="4"/>
          </p:nvPr>
        </p:nvSpPr>
        <p:spPr>
          <a:xfrm>
            <a:off x="9320107" y="7802457"/>
            <a:ext cx="3034454" cy="393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800">
                <a:solidFill>
                  <a:srgbClr val="FFFFFF"/>
                </a:solidFill>
              </a:rPr>
              <a:t>16</a:t>
            </a:fld>
            <a:endParaRPr sz="800">
              <a:solidFill>
                <a:srgbClr val="FFFFFF"/>
              </a:solidFill>
            </a:endParaRPr>
          </a:p>
        </p:txBody>
      </p:sp>
      <p:sp>
        <p:nvSpPr>
          <p:cNvPr id="3" name="Marcador de número de diapositiva 4"/>
          <p:cNvSpPr txBox="1">
            <a:spLocks/>
          </p:cNvSpPr>
          <p:nvPr/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84200">
              <a:defRPr sz="1200">
                <a:latin typeface="+mn-lt"/>
                <a:ea typeface="+mn-ea"/>
                <a:cs typeface="+mn-cs"/>
                <a:sym typeface="Helvetica"/>
              </a:defRPr>
            </a:lvl1pPr>
            <a:lvl2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2pPr>
            <a:lvl3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3pPr>
            <a:lvl4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4pPr>
            <a:lvl5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5pPr>
            <a:lvl6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6pPr>
            <a:lvl7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7pPr>
            <a:lvl8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8pPr>
            <a:lvl9pPr algn="ctr" defTabSz="584200">
              <a:defRPr sz="3400"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fld id="{609CAC61-8CF4-884A-8619-03D88FBC8097}" type="slidenum">
              <a:rPr lang="es-ES" smtClean="0">
                <a:solidFill>
                  <a:schemeClr val="bg1"/>
                </a:solidFill>
              </a:rPr>
              <a:pPr/>
              <a:t>16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Shape 3"/>
          <p:cNvSpPr/>
          <p:nvPr/>
        </p:nvSpPr>
        <p:spPr>
          <a:xfrm>
            <a:off x="3555690" y="3974828"/>
            <a:ext cx="5881480" cy="246618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9" tIns="38099" rIns="38099" bIns="38099" anchor="ctr">
            <a:spAutoFit/>
          </a:bodyPr>
          <a:lstStyle/>
          <a:p>
            <a:pPr lvl="0" algn="r" defTabSz="457200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  <a:defRPr sz="1800"/>
            </a:pPr>
            <a:r>
              <a:rPr lang="en-GB" sz="4800" dirty="0">
                <a:latin typeface="+mj-lt"/>
                <a:ea typeface="+mj-ea"/>
                <a:cs typeface="+mj-cs"/>
                <a:sym typeface="Helvetica Neue"/>
              </a:rPr>
              <a:t>Asante </a:t>
            </a:r>
            <a:r>
              <a:rPr lang="en-GB" sz="4800" dirty="0" err="1"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48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4800" dirty="0" err="1">
                <a:latin typeface="+mj-lt"/>
                <a:ea typeface="+mj-ea"/>
                <a:cs typeface="+mj-cs"/>
                <a:sym typeface="Helvetica Neue"/>
              </a:rPr>
              <a:t>Kusoma</a:t>
            </a:r>
            <a:r>
              <a:rPr lang="en-GB" sz="4800" dirty="0">
                <a:latin typeface="+mj-lt"/>
                <a:ea typeface="+mj-ea"/>
                <a:cs typeface="+mj-cs"/>
                <a:sym typeface="Helvetica Neue"/>
              </a:rPr>
              <a:t> </a:t>
            </a:r>
            <a:endParaRPr lang="es-ES_tradnl" sz="4800" dirty="0">
              <a:latin typeface="+mj-lt"/>
              <a:ea typeface="+mj-ea"/>
              <a:cs typeface="+mj-cs"/>
              <a:sym typeface="Helvetica Neue"/>
            </a:endParaRPr>
          </a:p>
          <a:p>
            <a:pPr lvl="0" algn="r" defTabSz="457200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  <a:defRPr sz="1800"/>
            </a:pPr>
            <a:endParaRPr lang="es-ES_tradnl" sz="3200" dirty="0">
              <a:latin typeface="+mj-lt"/>
              <a:ea typeface="+mj-ea"/>
              <a:cs typeface="+mj-cs"/>
              <a:sym typeface="Helvetica Neue"/>
            </a:endParaRPr>
          </a:p>
          <a:p>
            <a:pPr lvl="0" algn="r" defTabSz="457200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  <a:defRPr sz="1800"/>
            </a:pPr>
            <a:r>
              <a:rPr lang="es-ES_tradnl" sz="2800" dirty="0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Fulgence J. Mishili</a:t>
            </a:r>
          </a:p>
          <a:p>
            <a:pPr lvl="0" algn="r" defTabSz="457200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  <a:defRPr sz="1800"/>
            </a:pPr>
            <a:r>
              <a:rPr lang="es-ES_tradnl" sz="2800" dirty="0" err="1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Mtaalamu</a:t>
            </a:r>
            <a:r>
              <a:rPr lang="es-ES_tradnl" sz="2800" dirty="0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 </a:t>
            </a:r>
            <a:r>
              <a:rPr lang="es-ES_tradnl" sz="2800" dirty="0" err="1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wa</a:t>
            </a:r>
            <a:r>
              <a:rPr lang="es-ES_tradnl" sz="2800" dirty="0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 </a:t>
            </a:r>
            <a:r>
              <a:rPr lang="es-ES_tradnl" sz="2800" dirty="0" err="1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Uchumi</a:t>
            </a:r>
            <a:r>
              <a:rPr lang="es-ES_tradnl" sz="2800" dirty="0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 na </a:t>
            </a:r>
            <a:r>
              <a:rPr lang="es-ES_tradnl" sz="2800" dirty="0" err="1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Biashara</a:t>
            </a:r>
            <a:endParaRPr lang="es-ES_tradnl" sz="2800" dirty="0">
              <a:latin typeface="Trebuchet MS" panose="020B0603020202020204" pitchFamily="34" charset="0"/>
              <a:ea typeface="+mj-ea"/>
              <a:cs typeface="+mj-cs"/>
              <a:sym typeface="Helvetica Neue"/>
            </a:endParaRPr>
          </a:p>
          <a:p>
            <a:pPr lvl="0" algn="r" defTabSz="457200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  <a:defRPr sz="1800"/>
            </a:pPr>
            <a:r>
              <a:rPr lang="es-ES_tradnl" sz="2800" dirty="0">
                <a:latin typeface="Trebuchet MS" panose="020B0603020202020204" pitchFamily="34" charset="0"/>
                <a:ea typeface="+mj-ea"/>
                <a:cs typeface="+mj-cs"/>
                <a:sym typeface="Helvetica Neue"/>
                <a:hlinkClick r:id="rId2"/>
              </a:rPr>
              <a:t>fmishili@sua.ac.tz</a:t>
            </a:r>
            <a:r>
              <a:rPr lang="es-ES_tradnl" sz="2800" dirty="0">
                <a:latin typeface="Trebuchet MS" panose="020B0603020202020204" pitchFamily="34" charset="0"/>
                <a:ea typeface="+mj-ea"/>
                <a:cs typeface="+mj-cs"/>
                <a:sym typeface="Helvetica Neue"/>
              </a:rPr>
              <a:t> </a:t>
            </a:r>
            <a:endParaRPr sz="2800" dirty="0">
              <a:latin typeface="Trebuchet MS" panose="020B0603020202020204" pitchFamily="34" charset="0"/>
              <a:ea typeface="+mj-ea"/>
              <a:cs typeface="+mj-cs"/>
              <a:sym typeface="Helvetica Neue"/>
            </a:endParaRPr>
          </a:p>
        </p:txBody>
      </p:sp>
      <p:sp>
        <p:nvSpPr>
          <p:cNvPr id="5" name="Shape 4"/>
          <p:cNvSpPr/>
          <p:nvPr/>
        </p:nvSpPr>
        <p:spPr>
          <a:xfrm>
            <a:off x="9479696" y="3287928"/>
            <a:ext cx="786233" cy="321391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9" tIns="38099" rIns="38099" bIns="38099" anchor="ctr">
            <a:spAutoFit/>
          </a:bodyPr>
          <a:lstStyle>
            <a:lvl1pPr algn="r" defTabSz="457200">
              <a:lnSpc>
                <a:spcPct val="120000"/>
              </a:lnSpc>
              <a:defRPr sz="21200">
                <a:solidFill>
                  <a:srgbClr val="791312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1200" dirty="0">
                <a:solidFill>
                  <a:srgbClr val="791312"/>
                </a:solidFill>
              </a:rPr>
              <a:t>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63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468405" y="4159458"/>
            <a:ext cx="4234230" cy="63094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099" tIns="38099" rIns="38099" bIns="38099" anchor="ctr">
            <a:spAutoFit/>
          </a:bodyPr>
          <a:lstStyle>
            <a:lvl1pPr algn="l"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600" dirty="0" err="1">
                <a:solidFill>
                  <a:schemeClr val="bg1"/>
                </a:solidFill>
              </a:rPr>
              <a:t>Yaliomo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48" name="Shape 48"/>
          <p:cNvSpPr/>
          <p:nvPr/>
        </p:nvSpPr>
        <p:spPr>
          <a:xfrm flipV="1">
            <a:off x="2719956" y="3294092"/>
            <a:ext cx="1" cy="2865891"/>
          </a:xfrm>
          <a:prstGeom prst="line">
            <a:avLst/>
          </a:prstGeom>
          <a:ln w="127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algn="l" defTabSz="457200">
              <a:defRPr sz="800"/>
            </a:pPr>
            <a:endParaRPr/>
          </a:p>
        </p:txBody>
      </p:sp>
      <p:sp>
        <p:nvSpPr>
          <p:cNvPr id="49" name="Shape 49"/>
          <p:cNvSpPr/>
          <p:nvPr/>
        </p:nvSpPr>
        <p:spPr>
          <a:xfrm>
            <a:off x="2926836" y="3026575"/>
            <a:ext cx="8364011" cy="34009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/>
          <a:p>
            <a:pPr marL="742950" indent="-742950" algn="just" defTabSz="457200">
              <a:lnSpc>
                <a:spcPct val="120000"/>
              </a:lnSpc>
              <a:buClr>
                <a:srgbClr val="FFC000"/>
              </a:buClr>
              <a:buFont typeface="+mj-lt"/>
              <a:buAutoNum type="arabicPeriod"/>
              <a:defRPr sz="1800"/>
            </a:pP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Utangulizi</a:t>
            </a: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  <a:sym typeface="Helvetica Neue"/>
            </a:endParaRPr>
          </a:p>
          <a:p>
            <a:pPr marL="742950" indent="-742950" algn="just" defTabSz="457200">
              <a:lnSpc>
                <a:spcPct val="120000"/>
              </a:lnSpc>
              <a:buClr>
                <a:srgbClr val="FFC000"/>
              </a:buClr>
              <a:buFont typeface="+mj-lt"/>
              <a:buAutoNum type="arabicPeriod"/>
              <a:defRPr sz="1800"/>
            </a:pP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Maana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ya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Kilimo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"/>
              </a:rPr>
              <a:t>Biashara</a:t>
            </a: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  <a:sym typeface="Helvetica Neue"/>
            </a:endParaRPr>
          </a:p>
          <a:p>
            <a:pPr marL="742950" indent="-742950" algn="just" defTabSz="457200">
              <a:lnSpc>
                <a:spcPct val="120000"/>
              </a:lnSpc>
              <a:buClr>
                <a:srgbClr val="FFC000"/>
              </a:buClr>
              <a:buFont typeface="+mj-lt"/>
              <a:buAutoNum type="arabicPeriod"/>
              <a:defRPr sz="1800"/>
            </a:pP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Namna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ya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kupata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faida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katika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kilimo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cha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maharage</a:t>
            </a: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742950" indent="-742950" algn="just" defTabSz="457200">
              <a:lnSpc>
                <a:spcPct val="120000"/>
              </a:lnSpc>
              <a:buClr>
                <a:srgbClr val="FFC000"/>
              </a:buClr>
              <a:buFont typeface="+mj-lt"/>
              <a:buAutoNum type="arabicPeriod"/>
              <a:defRPr sz="1800"/>
            </a:pP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Faida</a:t>
            </a: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endelevu</a:t>
            </a: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0" name="Sin título-3.png"/>
          <p:cNvPicPr/>
          <p:nvPr/>
        </p:nvPicPr>
        <p:blipFill>
          <a:blip r:embed="rId3"/>
          <a:srcRect t="619" b="619"/>
          <a:stretch>
            <a:fillRect/>
          </a:stretch>
        </p:blipFill>
        <p:spPr>
          <a:xfrm>
            <a:off x="403536" y="367123"/>
            <a:ext cx="950636" cy="35509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>
                <a:solidFill>
                  <a:schemeClr val="bg1"/>
                </a:solidFill>
              </a:rPr>
              <a:t>2</a:t>
            </a:fld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>
            <a:extLst>
              <a:ext uri="{FF2B5EF4-FFF2-40B4-BE49-F238E27FC236}">
                <a16:creationId xmlns:a16="http://schemas.microsoft.com/office/drawing/2014/main" id="{6B362A6C-8403-66D7-7760-FFB20A309C52}"/>
              </a:ext>
            </a:extLst>
          </p:cNvPr>
          <p:cNvSpPr/>
          <p:nvPr/>
        </p:nvSpPr>
        <p:spPr>
          <a:xfrm>
            <a:off x="1761015" y="242560"/>
            <a:ext cx="10123026" cy="680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457200">
              <a:lnSpc>
                <a:spcPct val="120000"/>
              </a:lnSpc>
              <a:defRPr sz="32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 algn="ctr">
              <a:defRPr sz="1800" b="0"/>
            </a:pPr>
            <a:r>
              <a:rPr lang="es-ES_tradnl" sz="3600" b="1" dirty="0"/>
              <a:t>UTANGULIZI </a:t>
            </a:r>
            <a:endParaRPr sz="3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3B97FE-2B38-3C28-5307-34096BCBAD7D}"/>
              </a:ext>
            </a:extLst>
          </p:cNvPr>
          <p:cNvSpPr txBox="1"/>
          <p:nvPr/>
        </p:nvSpPr>
        <p:spPr>
          <a:xfrm>
            <a:off x="421860" y="1145011"/>
            <a:ext cx="12145617" cy="746358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3200" dirty="0" err="1">
                <a:solidFill>
                  <a:srgbClr val="000000"/>
                </a:solidFill>
                <a:latin typeface="+mj-lt"/>
              </a:rPr>
              <a:t>Lengo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la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mafunzo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: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kupata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ujuzi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baadhi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masuala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yanayo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-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husika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3200" dirty="0">
                <a:solidFill>
                  <a:srgbClr val="000000"/>
                </a:solidFill>
                <a:latin typeface="+mj-lt"/>
              </a:rPr>
              <a:t>Ni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muda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sasa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serikali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yetu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imejaribu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kubadilisha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wakulima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kutoka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kama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njia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kunusuru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kaya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hadi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kama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3200" dirty="0" err="1">
                <a:solidFill>
                  <a:srgbClr val="000000"/>
                </a:solidFill>
                <a:latin typeface="+mj-lt"/>
              </a:rPr>
              <a:t>Hiyo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ndiyo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sababu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miradi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yote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hii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ikiwa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inalengo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la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kupata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maarifa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kuelewa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changamoto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zinazowakabili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wakulima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 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pamoja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kutafuta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njia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kutatua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changamoto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hizo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3200" dirty="0" err="1">
                <a:solidFill>
                  <a:srgbClr val="000000"/>
                </a:solidFill>
                <a:latin typeface="+mj-lt"/>
              </a:rPr>
              <a:t>Matokeo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yanayotarajiwa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: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kubadilisha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fikra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wazilishaji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ili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        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kuanza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kuzalisha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lengo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la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kupata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faida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kibiashara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67662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26D8178-80EE-E592-4087-693653FAE426}"/>
              </a:ext>
            </a:extLst>
          </p:cNvPr>
          <p:cNvSpPr/>
          <p:nvPr/>
        </p:nvSpPr>
        <p:spPr>
          <a:xfrm>
            <a:off x="2369978" y="1392068"/>
            <a:ext cx="80056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KILIMO BIASHARA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078" name="Picture 6" descr="Definition of Agribusiness and Why study agribusiness? - Basic Agricultural  Stu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10" y="2500603"/>
            <a:ext cx="11364686" cy="508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9011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>
            <a:extLst>
              <a:ext uri="{FF2B5EF4-FFF2-40B4-BE49-F238E27FC236}">
                <a16:creationId xmlns:a16="http://schemas.microsoft.com/office/drawing/2014/main" id="{1A737823-4898-6C2C-4478-DD44A9714081}"/>
              </a:ext>
            </a:extLst>
          </p:cNvPr>
          <p:cNvSpPr/>
          <p:nvPr/>
        </p:nvSpPr>
        <p:spPr>
          <a:xfrm>
            <a:off x="1761015" y="582877"/>
            <a:ext cx="10123026" cy="74770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457200">
              <a:lnSpc>
                <a:spcPct val="120000"/>
              </a:lnSpc>
              <a:defRPr sz="32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 algn="ctr">
              <a:defRPr sz="1800" b="0"/>
            </a:pPr>
            <a:r>
              <a:rPr lang="es-ES_tradn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Nini </a:t>
            </a:r>
            <a:r>
              <a:rPr lang="es-ES_tradnl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maana</a:t>
            </a:r>
            <a:r>
              <a:rPr lang="es-ES_tradn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 </a:t>
            </a:r>
            <a:r>
              <a:rPr lang="es-ES_tradnl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Kilimo</a:t>
            </a:r>
            <a:r>
              <a:rPr lang="es-ES_tradn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Biashara</a:t>
            </a:r>
            <a:r>
              <a:rPr lang="es-ES_tradn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FA4C18-9B6C-C5EF-76E8-6BFA74A8F58C}"/>
              </a:ext>
            </a:extLst>
          </p:cNvPr>
          <p:cNvSpPr txBox="1"/>
          <p:nvPr/>
        </p:nvSpPr>
        <p:spPr>
          <a:xfrm>
            <a:off x="429591" y="1841151"/>
            <a:ext cx="12145617" cy="672491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099" tIns="38099" rIns="38099" bIns="38099" numCol="1" spcCol="38100" rtlCol="0" anchor="ctr">
            <a:spAutoFit/>
          </a:bodyPr>
          <a:lstStyle/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inatoa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fursa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nzuri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ambayo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husaidia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kuunda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ndogo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kati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hasa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maeneo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vijijini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,         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ambayo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inaweza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kuchangia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kutoa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ajira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kuongeza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    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mapato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fedha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GB" sz="3200" dirty="0" err="1">
                <a:solidFill>
                  <a:srgbClr val="000000"/>
                </a:solidFill>
                <a:latin typeface="+mj-lt"/>
              </a:rPr>
              <a:t>kigeni</a:t>
            </a:r>
            <a:r>
              <a:rPr lang="en-GB" sz="3200" dirty="0">
                <a:solidFill>
                  <a:srgbClr val="000000"/>
                </a:solidFill>
                <a:latin typeface="+mj-lt"/>
              </a:rPr>
              <a:t>.</a:t>
            </a:r>
            <a:endParaRPr kumimoji="0" lang="en-GB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sym typeface="Helvetica"/>
            </a:endParaRPr>
          </a:p>
          <a:p>
            <a:pPr marL="457200" indent="-457200" algn="l" rtl="0" latinLnBrk="1" hangingPunct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shughuli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biashara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usimamizi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zinazofa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-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nywa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makampuni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wazalishaji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ambazo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hujishughulisha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    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katika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utoaji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pembejeo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kwa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sekta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ya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kilimo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na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ufugaji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kuzalisha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mazao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uchakataji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usafirishaji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huduma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za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kifedha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usambazaji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, au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utafutaji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wa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masoko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ya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+mj-lt"/>
              </a:rPr>
              <a:t>mazao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.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6411255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38D6DD1F-2E42-744E-C9BE-75BBFE660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755" y="185531"/>
            <a:ext cx="11820939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Ú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buClr>
                <a:srgbClr val="006633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Kilimo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biashara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kinaweza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kugawanyika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katika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sekta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tatu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zinazotegemeana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kiuchumi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.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Sekta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hizo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ni</a:t>
            </a:r>
            <a:r>
              <a:rPr lang="en-US" altLang="en-US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;</a:t>
            </a:r>
            <a:endParaRPr kumimoji="0" lang="en-US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Tahoma" panose="020B0604030504040204" pitchFamily="34" charset="0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Sekta</a:t>
            </a:r>
            <a:r>
              <a:rPr kumimoji="0" lang="en-US" altLang="en-US" sz="32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ya</a:t>
            </a:r>
            <a:r>
              <a:rPr kumimoji="0" lang="en-US" altLang="en-US" sz="32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usambazaji</a:t>
            </a:r>
            <a:r>
              <a:rPr kumimoji="0" lang="en-US" altLang="en-US" sz="32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wa</a:t>
            </a:r>
            <a:r>
              <a:rPr kumimoji="0" lang="en-US" altLang="en-US" sz="32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pembejeo</a:t>
            </a:r>
            <a:r>
              <a:rPr kumimoji="0" lang="en-US" altLang="en-US" sz="32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Tahoma" panose="020B0604030504040204" pitchFamily="34" charset="0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lang="en-US" altLang="en-US" sz="32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S</a:t>
            </a:r>
            <a:r>
              <a:rPr kumimoji="0" lang="en-US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ekta</a:t>
            </a: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ya</a:t>
            </a: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uzalishaji</a:t>
            </a:r>
            <a:r>
              <a:rPr kumimoji="0" lang="en-US" altLang="en-US" sz="32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en-US" sz="32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mashambani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Tahoma" panose="020B0604030504040204" pitchFamily="34" charset="0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t> </a:t>
            </a:r>
            <a:r>
              <a:rPr lang="en-US" altLang="en-US" sz="3200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Sekta</a:t>
            </a:r>
            <a:r>
              <a:rPr lang="en-US" altLang="en-US" sz="32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ya </a:t>
            </a:r>
            <a:r>
              <a:rPr lang="en-US" altLang="en-US" sz="3200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mazao</a:t>
            </a:r>
            <a:r>
              <a:rPr lang="en-US" altLang="en-US" sz="32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/</a:t>
            </a:r>
            <a:r>
              <a:rPr lang="en-US" altLang="en-US" sz="3200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masoko</a:t>
            </a:r>
            <a:r>
              <a:rPr lang="en-US" altLang="en-US" sz="32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sz="3200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ya</a:t>
            </a:r>
            <a:r>
              <a:rPr lang="en-US" altLang="en-US" sz="32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en-US" altLang="en-US" sz="3200" dirty="0" err="1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bidhaa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Tahoma" panose="020B060403050404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33"/>
              </a:buClr>
              <a:buSzPct val="90000"/>
              <a:buFont typeface="Wingdings" panose="05000000000000000000" pitchFamily="2" charset="2"/>
              <a:buChar char="Ú"/>
              <a:tabLst/>
              <a:defRPr/>
            </a:pPr>
            <a:endParaRPr kumimoji="0" lang="en-US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</a:endParaRPr>
          </a:p>
        </p:txBody>
      </p:sp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2EEB09BE-1991-4F75-1699-D21F43223F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282865"/>
              </p:ext>
            </p:extLst>
          </p:nvPr>
        </p:nvGraphicFramePr>
        <p:xfrm>
          <a:off x="2981740" y="3899454"/>
          <a:ext cx="2133600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3717360" imgH="3352320" progId="MS_ClipArt_Gallery.5">
                  <p:embed/>
                </p:oleObj>
              </mc:Choice>
              <mc:Fallback>
                <p:oleObj name="Clip" r:id="rId2" imgW="3717360" imgH="3352320" progId="MS_ClipArt_Gallery.5">
                  <p:embed/>
                  <p:pic>
                    <p:nvPicPr>
                      <p:cNvPr id="9222" name="Object 6">
                        <a:extLst>
                          <a:ext uri="{FF2B5EF4-FFF2-40B4-BE49-F238E27FC236}">
                            <a16:creationId xmlns:a16="http://schemas.microsoft.com/office/drawing/2014/main" id="{C33301E2-D3A6-930A-BAF7-0C2509F1D2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740" y="3899454"/>
                        <a:ext cx="2133600" cy="192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utoShape 8">
            <a:extLst>
              <a:ext uri="{FF2B5EF4-FFF2-40B4-BE49-F238E27FC236}">
                <a16:creationId xmlns:a16="http://schemas.microsoft.com/office/drawing/2014/main" id="{E9B2EB20-B94D-42FE-017F-96D7141E69D8}"/>
              </a:ext>
            </a:extLst>
          </p:cNvPr>
          <p:cNvSpPr txBox="1">
            <a:spLocks noChangeArrowheads="1"/>
          </p:cNvSpPr>
          <p:nvPr/>
        </p:nvSpPr>
        <p:spPr>
          <a:xfrm>
            <a:off x="5496340" y="3594654"/>
            <a:ext cx="5257800" cy="762000"/>
          </a:xfrm>
          <a:prstGeom prst="wedgeEllipseCallout">
            <a:avLst>
              <a:gd name="adj1" fmla="val -44130"/>
              <a:gd name="adj2" fmla="val 59352"/>
            </a:avLst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5pPr>
            <a:lvl6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6pPr>
            <a:lvl7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7pPr>
            <a:lvl8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8pPr>
            <a:lvl9pPr algn="ctr" defTabSz="584200">
              <a:defRPr sz="7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 eaLnBrk="0" hangingPunct="0"/>
            <a:r>
              <a:rPr lang="en-US" altLang="en-US" sz="20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Kumbuka</a:t>
            </a:r>
            <a:r>
              <a:rPr lang="en-US" altLang="en-US" sz="2000" b="1" dirty="0">
                <a:solidFill>
                  <a:srgbClr val="00201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20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kunasekta</a:t>
            </a:r>
            <a:r>
              <a:rPr lang="en-US" altLang="en-US" sz="2000" b="1" dirty="0">
                <a:solidFill>
                  <a:srgbClr val="00201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20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tatu</a:t>
            </a:r>
            <a:r>
              <a:rPr lang="en-US" altLang="en-US" sz="2000" b="1" dirty="0">
                <a:solidFill>
                  <a:srgbClr val="002010"/>
                </a:solidFill>
                <a:latin typeface="Comic Sans MS" panose="030F0702030302020204" pitchFamily="66" charset="0"/>
              </a:rPr>
              <a:t> za </a:t>
            </a:r>
            <a:r>
              <a:rPr lang="en-US" altLang="en-US" sz="20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Kilimo</a:t>
            </a:r>
            <a:r>
              <a:rPr lang="en-US" altLang="en-US" sz="2000" b="1" dirty="0">
                <a:solidFill>
                  <a:srgbClr val="00201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20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Biashara</a:t>
            </a:r>
            <a:endParaRPr lang="en-US" altLang="en-US" sz="2000" b="1" dirty="0">
              <a:solidFill>
                <a:srgbClr val="00201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E6558A16-5DE4-41C9-FF14-FB4F193E2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3282" y="5997859"/>
            <a:ext cx="2255183" cy="628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 altLang="en-US" sz="1600" b="1" dirty="0">
                <a:solidFill>
                  <a:srgbClr val="002010"/>
                </a:solidFill>
                <a:latin typeface="Comic Sans MS" panose="030F0702030302020204" pitchFamily="66" charset="0"/>
              </a:rPr>
              <a:t>KILIMO BIASHARA</a:t>
            </a: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8E1245B3-C784-5603-1A9D-F5A58DB02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741" y="7739617"/>
            <a:ext cx="1371600" cy="7318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 altLang="en-US" sz="1600" b="1" dirty="0">
                <a:solidFill>
                  <a:srgbClr val="002010"/>
                </a:solidFill>
                <a:latin typeface="Comic Sans MS" panose="030F0702030302020204" pitchFamily="66" charset="0"/>
              </a:rPr>
              <a:t>PEMBEJEO</a:t>
            </a:r>
            <a:endParaRPr lang="en-US" altLang="en-US" sz="1200" b="1" dirty="0">
              <a:solidFill>
                <a:srgbClr val="002010"/>
              </a:solidFill>
              <a:latin typeface="Tahoma" panose="020B0604030504040204" pitchFamily="34" charset="0"/>
            </a:endParaRPr>
          </a:p>
        </p:txBody>
      </p:sp>
      <p:sp>
        <p:nvSpPr>
          <p:cNvPr id="8" name="Text Box 12">
            <a:extLst>
              <a:ext uri="{FF2B5EF4-FFF2-40B4-BE49-F238E27FC236}">
                <a16:creationId xmlns:a16="http://schemas.microsoft.com/office/drawing/2014/main" id="{FCFB8779-6424-A21A-D8C8-9B408BE7E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2629" y="7739617"/>
            <a:ext cx="1707711" cy="7318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 altLang="en-US" sz="1600" b="1" dirty="0">
                <a:solidFill>
                  <a:srgbClr val="002010"/>
                </a:solidFill>
                <a:latin typeface="Comic Sans MS" panose="030F0702030302020204" pitchFamily="66" charset="0"/>
              </a:rPr>
              <a:t>UZALISHAJI MASHAMBANI</a:t>
            </a: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6F55D89A-8148-07B4-6228-71386AD36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14" y="7739617"/>
            <a:ext cx="2051801" cy="7318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 altLang="en-US" sz="1600" b="1" dirty="0">
                <a:solidFill>
                  <a:srgbClr val="002010"/>
                </a:solidFill>
                <a:latin typeface="Comic Sans MS" panose="030F0702030302020204" pitchFamily="66" charset="0"/>
              </a:rPr>
              <a:t>MAZAO/MASOKO YA BIDHAA</a:t>
            </a:r>
          </a:p>
        </p:txBody>
      </p:sp>
      <p:sp>
        <p:nvSpPr>
          <p:cNvPr id="10" name="AutoShape 14">
            <a:extLst>
              <a:ext uri="{FF2B5EF4-FFF2-40B4-BE49-F238E27FC236}">
                <a16:creationId xmlns:a16="http://schemas.microsoft.com/office/drawing/2014/main" id="{CBEC4F8F-329C-F638-5808-EF1BFA8E3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26" y="6079092"/>
            <a:ext cx="2619814" cy="547687"/>
          </a:xfrm>
          <a:prstGeom prst="rightArrow">
            <a:avLst>
              <a:gd name="adj1" fmla="val 50000"/>
              <a:gd name="adj2" fmla="val 8347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en-US" sz="1200" dirty="0">
                <a:solidFill>
                  <a:srgbClr val="002010"/>
                </a:solidFill>
                <a:latin typeface="Comic Sans MS" panose="030F0702030302020204" pitchFamily="66" charset="0"/>
              </a:rPr>
              <a:t>  </a:t>
            </a:r>
            <a:r>
              <a:rPr lang="en-US" altLang="en-US" sz="18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Kuongeza</a:t>
            </a:r>
            <a:r>
              <a:rPr lang="en-US" altLang="en-US" sz="1800" b="1" dirty="0">
                <a:solidFill>
                  <a:srgbClr val="00201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800" b="1" dirty="0" err="1">
                <a:solidFill>
                  <a:srgbClr val="002010"/>
                </a:solidFill>
                <a:latin typeface="Comic Sans MS" panose="030F0702030302020204" pitchFamily="66" charset="0"/>
              </a:rPr>
              <a:t>Thamani</a:t>
            </a:r>
            <a:endParaRPr lang="en-US" altLang="en-US" sz="1800" b="1" dirty="0">
              <a:solidFill>
                <a:srgbClr val="00201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AutoShape 15">
            <a:extLst>
              <a:ext uri="{FF2B5EF4-FFF2-40B4-BE49-F238E27FC236}">
                <a16:creationId xmlns:a16="http://schemas.microsoft.com/office/drawing/2014/main" id="{1E05CD08-5DB4-87EA-14E2-7DBEBE41B5F7}"/>
              </a:ext>
            </a:extLst>
          </p:cNvPr>
          <p:cNvSpPr>
            <a:spLocks noChangeArrowheads="1"/>
          </p:cNvSpPr>
          <p:nvPr/>
        </p:nvSpPr>
        <p:spPr bwMode="auto">
          <a:xfrm rot="2537223">
            <a:off x="4323519" y="6785485"/>
            <a:ext cx="938169" cy="380817"/>
          </a:xfrm>
          <a:prstGeom prst="rightArrow">
            <a:avLst>
              <a:gd name="adj1" fmla="val 50000"/>
              <a:gd name="adj2" fmla="val 3323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AutoShape 16">
            <a:extLst>
              <a:ext uri="{FF2B5EF4-FFF2-40B4-BE49-F238E27FC236}">
                <a16:creationId xmlns:a16="http://schemas.microsoft.com/office/drawing/2014/main" id="{66B6951A-4CD6-4C1B-C65A-37C66EBF9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2354" y="7953929"/>
            <a:ext cx="885386" cy="365125"/>
          </a:xfrm>
          <a:prstGeom prst="rightArrow">
            <a:avLst>
              <a:gd name="adj1" fmla="val 50000"/>
              <a:gd name="adj2" fmla="val 3130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AutoShape 17">
            <a:extLst>
              <a:ext uri="{FF2B5EF4-FFF2-40B4-BE49-F238E27FC236}">
                <a16:creationId xmlns:a16="http://schemas.microsoft.com/office/drawing/2014/main" id="{0F261F96-A30D-67D2-EC84-393E583A4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279" y="7907891"/>
            <a:ext cx="872336" cy="411163"/>
          </a:xfrm>
          <a:prstGeom prst="rightArrow">
            <a:avLst>
              <a:gd name="adj1" fmla="val 50000"/>
              <a:gd name="adj2" fmla="val 3130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AutoShape 18">
            <a:extLst>
              <a:ext uri="{FF2B5EF4-FFF2-40B4-BE49-F238E27FC236}">
                <a16:creationId xmlns:a16="http://schemas.microsoft.com/office/drawing/2014/main" id="{C03596F3-69D7-87AE-998F-1AC04B80402B}"/>
              </a:ext>
            </a:extLst>
          </p:cNvPr>
          <p:cNvSpPr>
            <a:spLocks noChangeArrowheads="1"/>
          </p:cNvSpPr>
          <p:nvPr/>
        </p:nvSpPr>
        <p:spPr bwMode="auto">
          <a:xfrm rot="19406852">
            <a:off x="7569615" y="6622017"/>
            <a:ext cx="288925" cy="630237"/>
          </a:xfrm>
          <a:prstGeom prst="downArrow">
            <a:avLst>
              <a:gd name="adj1" fmla="val 50000"/>
              <a:gd name="adj2" fmla="val 545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8574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DCB8AB-B1B8-440C-C540-DCCB4A44E34F}"/>
              </a:ext>
            </a:extLst>
          </p:cNvPr>
          <p:cNvSpPr/>
          <p:nvPr/>
        </p:nvSpPr>
        <p:spPr>
          <a:xfrm>
            <a:off x="4310743" y="3728483"/>
            <a:ext cx="36949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FAIDA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90584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864921" y="2049478"/>
            <a:ext cx="11274958" cy="67249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/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it-IT" sz="3200" dirty="0">
                <a:latin typeface="+mj-lt"/>
                <a:ea typeface="+mj-ea"/>
                <a:cs typeface="+mj-cs"/>
                <a:sym typeface="Helvetica Neue"/>
              </a:rPr>
              <a:t>Ujasiliamali katika kilimo, na usimamizi huangaliwa kutokana na uwezo wa kuzalisha faida.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it-IT" sz="3200" dirty="0">
                <a:latin typeface="+mj-lt"/>
                <a:ea typeface="+mj-ea"/>
                <a:cs typeface="+mj-cs"/>
                <a:sym typeface="Helvetica Neue"/>
              </a:rPr>
              <a:t>Faida inaweza kupimwa kwa kuangalia thamani ya fedha/asilimia ya mauzo/asilimia ya jumla ya mtaji uliowekezwa.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it-IT" sz="3200" dirty="0">
                <a:latin typeface="+mj-lt"/>
                <a:ea typeface="+mj-ea"/>
                <a:cs typeface="+mj-cs"/>
                <a:sym typeface="Helvetica Neue"/>
              </a:rPr>
              <a:t>Kwa ujumla, faida katika biashara hupimwa kwa kuchukua tofauti kati ya jumla ya mapato kutoka kwenye mauzo ya mazao toa jumla ya gharama iliyotumika kuzalisha kile ulichopata </a:t>
            </a:r>
            <a:r>
              <a:rPr lang="it-IT" sz="32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Helvetica Neue"/>
              </a:rPr>
              <a:t>[</a:t>
            </a:r>
            <a:r>
              <a:rPr lang="it-IT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Faida = Mapato – Matumizi</a:t>
            </a:r>
            <a:r>
              <a:rPr lang="it-IT" sz="32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Helvetica Neue"/>
              </a:rPr>
              <a:t>]</a:t>
            </a:r>
            <a:endParaRPr sz="3200" b="1" dirty="0">
              <a:solidFill>
                <a:schemeClr val="accent4">
                  <a:lumMod val="75000"/>
                </a:schemeClr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1761015" y="682202"/>
            <a:ext cx="10123026" cy="5940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>
            <a:lvl1pPr algn="l" defTabSz="457200">
              <a:lnSpc>
                <a:spcPct val="120000"/>
              </a:lnSpc>
              <a:defRPr sz="32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lvl="0" algn="ctr">
              <a:defRPr sz="1800" b="0"/>
            </a:pP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KUPATA FAIDA KATIKA UJASILIAMALI</a:t>
            </a: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12204700" y="9296400"/>
            <a:ext cx="6985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AC61-8CF4-884A-8619-03D88FBC8097}" type="slidenum">
              <a:rPr lang="es-ES" smtClean="0">
                <a:solidFill>
                  <a:schemeClr val="bg1"/>
                </a:solidFill>
              </a:rPr>
              <a:t>8</a:t>
            </a:fld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2">
            <a:extLst>
              <a:ext uri="{FF2B5EF4-FFF2-40B4-BE49-F238E27FC236}">
                <a16:creationId xmlns:a16="http://schemas.microsoft.com/office/drawing/2014/main" id="{A2F699B5-B1EA-0339-FE32-5550D3544E8F}"/>
              </a:ext>
            </a:extLst>
          </p:cNvPr>
          <p:cNvSpPr/>
          <p:nvPr/>
        </p:nvSpPr>
        <p:spPr>
          <a:xfrm>
            <a:off x="417443" y="821301"/>
            <a:ext cx="12364279" cy="8111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099" tIns="38099" rIns="38099" bIns="38099" anchor="ctr">
            <a:spAutoFit/>
          </a:bodyPr>
          <a:lstStyle/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Ili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kupata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mkulima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lazima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azingatie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utaratibu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mzuri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uliyopo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sekta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ya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kilimo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mfano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kutumia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mbegu</a:t>
            </a: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Helvetica Neue"/>
              </a:rPr>
              <a:t> bora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au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teknolojia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iliyoboreshwa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kutumia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fursa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zilizopo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Ni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muhimu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kuweka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kumbukumbu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kuhesabu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kila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pembejeo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na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gharama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zinazotumika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Hii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husaidia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kujua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halisi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ambayo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mtu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anapata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kutoka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kwenye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shamba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lake,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ambayo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itasaidia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katika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kuboresha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zaidi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.</a:t>
            </a:r>
          </a:p>
          <a:p>
            <a:pPr marL="457200" lvl="0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nn-NO" sz="3200" dirty="0">
                <a:latin typeface="+mj-lt"/>
                <a:ea typeface="+mj-ea"/>
                <a:cs typeface="+mj-cs"/>
                <a:sym typeface="Helvetica Neue"/>
              </a:rPr>
              <a:t>Mkulima anayelenga kupata faida hutumia teknolojia zenye gharama nafuu na endelevu.</a:t>
            </a:r>
          </a:p>
          <a:p>
            <a:pPr marL="457200" lvl="7" indent="-457200" algn="just" defTabSz="45720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Endelevu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ikimaanisha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kwamba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,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teknolojia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yoyote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inayotoa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faida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kubwa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kwa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muda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mrefu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bila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ya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kuharibu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mazingira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</a:t>
            </a:r>
            <a:r>
              <a:rPr lang="en-GB" sz="3200" dirty="0" err="1">
                <a:latin typeface="+mj-lt"/>
                <a:ea typeface="+mj-ea"/>
                <a:cs typeface="+mj-cs"/>
                <a:sym typeface="Helvetica Neue"/>
              </a:rPr>
              <a:t>ya</a:t>
            </a:r>
            <a:r>
              <a:rPr lang="en-GB" sz="3200" dirty="0">
                <a:latin typeface="+mj-lt"/>
                <a:ea typeface="+mj-ea"/>
                <a:cs typeface="+mj-cs"/>
                <a:sym typeface="Helvetica Neue"/>
              </a:rPr>
              <a:t> shamba.</a:t>
            </a:r>
            <a:endParaRPr lang="en-US" sz="3200" dirty="0"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42226" y="229853"/>
            <a:ext cx="953588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KUPATA FAIDA KATIKA UJASILIAMALI </a:t>
            </a:r>
          </a:p>
        </p:txBody>
      </p:sp>
    </p:spTree>
    <p:extLst>
      <p:ext uri="{BB962C8B-B14F-4D97-AF65-F5344CB8AC3E}">
        <p14:creationId xmlns:p14="http://schemas.microsoft.com/office/powerpoint/2010/main" val="47267673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0065C1"/>
          </a:solidFill>
          <a:prstDash val="solid"/>
          <a:bevel/>
        </a:ln>
        <a:effectLst/>
      </a:spPr>
      <a:bodyPr rot="0" spcFirstLastPara="1" vertOverflow="overflow" horzOverflow="overflow" vert="horz" wrap="square" lIns="38099" tIns="38099" rIns="38099" bIns="38099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65C1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</a:spPr>
      <a:bodyPr rot="0" spcFirstLastPara="1" vertOverflow="overflow" horzOverflow="overflow" vert="horz" wrap="square" lIns="38099" tIns="38099" rIns="38099" bIns="38099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0065C1"/>
          </a:solidFill>
          <a:prstDash val="solid"/>
          <a:bevel/>
        </a:ln>
        <a:effectLst/>
      </a:spPr>
      <a:bodyPr rot="0" spcFirstLastPara="1" vertOverflow="overflow" horzOverflow="overflow" vert="horz" wrap="square" lIns="38099" tIns="38099" rIns="38099" bIns="38099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65C1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</a:spPr>
      <a:bodyPr rot="0" spcFirstLastPara="1" vertOverflow="overflow" horzOverflow="overflow" vert="horz" wrap="square" lIns="38099" tIns="38099" rIns="38099" bIns="38099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CAE7A32884C247BB651B09543AE9CE" ma:contentTypeVersion="13" ma:contentTypeDescription="Create a new document." ma:contentTypeScope="" ma:versionID="457d69519f446f9f2ff31e7079efb141">
  <xsd:schema xmlns:xsd="http://www.w3.org/2001/XMLSchema" xmlns:xs="http://www.w3.org/2001/XMLSchema" xmlns:p="http://schemas.microsoft.com/office/2006/metadata/properties" xmlns:ns3="8f4b45ba-2036-46f3-82cc-b0b492e8e84e" xmlns:ns4="cf28d72c-0c82-471e-b640-e2385b0241e5" targetNamespace="http://schemas.microsoft.com/office/2006/metadata/properties" ma:root="true" ma:fieldsID="adaf6c758ec428acf2c72006a3e42646" ns3:_="" ns4:_="">
    <xsd:import namespace="8f4b45ba-2036-46f3-82cc-b0b492e8e84e"/>
    <xsd:import namespace="cf28d72c-0c82-471e-b640-e2385b0241e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4b45ba-2036-46f3-82cc-b0b492e8e8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28d72c-0c82-471e-b640-e2385b0241e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0C7BBE-201D-4C45-8455-93961FFBBB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4b45ba-2036-46f3-82cc-b0b492e8e84e"/>
    <ds:schemaRef ds:uri="cf28d72c-0c82-471e-b640-e2385b0241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22B477-679C-4A2F-80C5-84929740194C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cf28d72c-0c82-471e-b640-e2385b0241e5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f4b45ba-2036-46f3-82cc-b0b492e8e84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ED196D6-4040-4221-984C-7B82F2AE8B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2922</TotalTime>
  <Words>860</Words>
  <Application>Microsoft Macintosh PowerPoint</Application>
  <PresentationFormat>Custom</PresentationFormat>
  <Paragraphs>85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Calibri</vt:lpstr>
      <vt:lpstr>Comic Sans MS</vt:lpstr>
      <vt:lpstr>Helvetica</vt:lpstr>
      <vt:lpstr>Helvetica Neue</vt:lpstr>
      <vt:lpstr>Tahoma</vt:lpstr>
      <vt:lpstr>Trebuchet MS</vt:lpstr>
      <vt:lpstr>Wingdings</vt:lpstr>
      <vt:lpstr>Default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Lorenzo Mannella</dc:creator>
  <cp:lastModifiedBy>air</cp:lastModifiedBy>
  <cp:revision>160</cp:revision>
  <dcterms:modified xsi:type="dcterms:W3CDTF">2024-05-03T07:35:04Z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0x0101003FCAE7A32884C247BB651B09543AE9CE</vt:lpwstr>
  </property>
</Properties>
</file>